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5" r:id="rId3"/>
    <p:sldId id="273" r:id="rId4"/>
    <p:sldId id="268" r:id="rId5"/>
    <p:sldId id="275" r:id="rId6"/>
    <p:sldId id="276" r:id="rId7"/>
    <p:sldId id="291" r:id="rId8"/>
    <p:sldId id="292" r:id="rId9"/>
    <p:sldId id="267" r:id="rId10"/>
    <p:sldId id="279" r:id="rId11"/>
    <p:sldId id="280" r:id="rId12"/>
    <p:sldId id="289" r:id="rId13"/>
    <p:sldId id="290" r:id="rId14"/>
    <p:sldId id="278" r:id="rId15"/>
    <p:sldId id="281" r:id="rId16"/>
    <p:sldId id="287" r:id="rId17"/>
    <p:sldId id="282" r:id="rId18"/>
    <p:sldId id="283" r:id="rId19"/>
    <p:sldId id="284" r:id="rId20"/>
    <p:sldId id="286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4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15591-D30C-429E-B3B3-B40A0215D698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86732-568D-4B47-B6B4-77CCF668AF0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18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CD950-3AE3-4F4C-964C-37AA1313DF0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020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CD950-3AE3-4F4C-964C-37AA1313DF06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126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CD950-3AE3-4F4C-964C-37AA1313DF06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5080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CD950-3AE3-4F4C-964C-37AA1313DF06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379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ACD950-3AE3-4F4C-964C-37AA1313DF06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7504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74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1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713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472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123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90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791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7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26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4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0204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AED09-A57A-45F2-AD2D-DB8E2863634E}" type="datetimeFigureOut">
              <a:rPr lang="de-DE" smtClean="0"/>
              <a:t>02.02.2023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29F67-2C44-47BD-BF47-D096D0DF51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060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HERZLICH WILLKOMMEN</a:t>
            </a:r>
            <a:br>
              <a:rPr lang="de-DE" dirty="0" smtClean="0"/>
            </a:br>
            <a:r>
              <a:rPr lang="de-DE" dirty="0" smtClean="0"/>
              <a:t>zum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Elternabend der 10. Klassen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6. Februar 2023</a:t>
            </a:r>
          </a:p>
          <a:p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5283556" y="4293261"/>
            <a:ext cx="1438275" cy="1499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44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Kernfächer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Mathematik (4 Std./Woche)</a:t>
            </a:r>
          </a:p>
          <a:p>
            <a:r>
              <a:rPr lang="de-DE" dirty="0" smtClean="0"/>
              <a:t>Deutsch </a:t>
            </a:r>
            <a:r>
              <a:rPr lang="de-DE" dirty="0"/>
              <a:t>(4 Std./Woche)</a:t>
            </a:r>
          </a:p>
          <a:p>
            <a:r>
              <a:rPr lang="de-DE" dirty="0" smtClean="0"/>
              <a:t>Englisch (oder andere Fremdsprache) </a:t>
            </a:r>
            <a:r>
              <a:rPr lang="de-DE" dirty="0"/>
              <a:t>(4 Std./Woche</a:t>
            </a:r>
            <a:r>
              <a:rPr lang="de-DE" dirty="0" smtClean="0"/>
              <a:t>)</a:t>
            </a:r>
          </a:p>
          <a:p>
            <a:endParaRPr lang="de-DE" dirty="0"/>
          </a:p>
          <a:p>
            <a:r>
              <a:rPr lang="de-DE" dirty="0"/>
              <a:t>m</a:t>
            </a:r>
            <a:r>
              <a:rPr lang="de-DE" dirty="0" smtClean="0"/>
              <a:t>indestens 2 Kernfächer auf </a:t>
            </a:r>
            <a:r>
              <a:rPr lang="de-DE" dirty="0" err="1" smtClean="0"/>
              <a:t>eA</a:t>
            </a:r>
            <a:endParaRPr lang="de-DE" dirty="0" smtClean="0"/>
          </a:p>
          <a:p>
            <a:r>
              <a:rPr lang="de-DE" dirty="0" smtClean="0"/>
              <a:t>alle 3 müssen die ganze Zeit belegt werden und in das Abitur eingebracht werden.</a:t>
            </a:r>
          </a:p>
          <a:p>
            <a:r>
              <a:rPr lang="de-DE" dirty="0" smtClean="0"/>
              <a:t>1 Kernfach </a:t>
            </a:r>
            <a:r>
              <a:rPr lang="de-DE" dirty="0" err="1" smtClean="0"/>
              <a:t>eA</a:t>
            </a:r>
            <a:r>
              <a:rPr lang="de-DE" dirty="0" smtClean="0"/>
              <a:t> </a:t>
            </a:r>
            <a:r>
              <a:rPr lang="de-DE" dirty="0" smtClean="0"/>
              <a:t>zählt </a:t>
            </a:r>
            <a:r>
              <a:rPr lang="de-DE" dirty="0" smtClean="0"/>
              <a:t>in der </a:t>
            </a:r>
            <a:r>
              <a:rPr lang="de-DE" dirty="0" err="1" smtClean="0"/>
              <a:t>Abiwertung</a:t>
            </a:r>
            <a:r>
              <a:rPr lang="de-DE" dirty="0" smtClean="0"/>
              <a:t> doppelt</a:t>
            </a:r>
            <a:endParaRPr lang="de-DE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838200" y="1338349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241279" y="461640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161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Wahlpflicht und Wahlfächer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 künstlerisches Fach, durchgehend</a:t>
            </a:r>
          </a:p>
          <a:p>
            <a:r>
              <a:rPr lang="de-DE" dirty="0" smtClean="0"/>
              <a:t>1 gesellschaftswissenschaftliches Fach, durchgehend (4 Std./Woche)</a:t>
            </a:r>
          </a:p>
          <a:p>
            <a:r>
              <a:rPr lang="de-DE" dirty="0" smtClean="0"/>
              <a:t>1 naturwissenschaftliches Fach, durchgehend</a:t>
            </a:r>
          </a:p>
          <a:p>
            <a:r>
              <a:rPr lang="de-DE" dirty="0" smtClean="0"/>
              <a:t>Sport, durchgehend  </a:t>
            </a:r>
            <a:r>
              <a:rPr lang="de-DE" sz="1600" dirty="0" smtClean="0"/>
              <a:t>[muss nicht eingebracht werden]</a:t>
            </a:r>
          </a:p>
          <a:p>
            <a:r>
              <a:rPr lang="de-DE" dirty="0" smtClean="0"/>
              <a:t>Religion oder Philosophie, durchgehend </a:t>
            </a:r>
            <a:r>
              <a:rPr lang="de-DE" sz="1600" dirty="0" smtClean="0"/>
              <a:t>[muss nicht eingebracht werden]</a:t>
            </a:r>
          </a:p>
          <a:p>
            <a:endParaRPr lang="de-DE" dirty="0"/>
          </a:p>
          <a:p>
            <a:r>
              <a:rPr lang="de-DE" dirty="0"/>
              <a:t>z</a:t>
            </a:r>
            <a:r>
              <a:rPr lang="de-DE" dirty="0" smtClean="0"/>
              <a:t>usätzliche Fächer, um auf mindestens 34 Std./Woche zu kommen</a:t>
            </a:r>
          </a:p>
          <a:p>
            <a:r>
              <a:rPr lang="de-DE" dirty="0" smtClean="0"/>
              <a:t>musikpraktische Fächer; nur 3 Semesternoten zählen im Abi</a:t>
            </a:r>
          </a:p>
          <a:p>
            <a:endParaRPr lang="de-DE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838200" y="1338349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241279" y="461640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507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70856" y="188640"/>
            <a:ext cx="8229600" cy="1143000"/>
          </a:xfrm>
        </p:spPr>
        <p:txBody>
          <a:bodyPr vert="horz" lIns="54000" tIns="45720" rIns="91440" bIns="45720" rtlCol="0" anchor="ctr">
            <a:normAutofit/>
          </a:bodyPr>
          <a:lstStyle/>
          <a:p>
            <a:pPr algn="l"/>
            <a:r>
              <a:rPr lang="de-DE" dirty="0" smtClean="0"/>
              <a:t>Belegauflagen (PFLICHT)</a:t>
            </a:r>
            <a:endParaRPr lang="de-DE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63552" y="1196753"/>
            <a:ext cx="8316000" cy="0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484784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3200" dirty="0"/>
              <a:t>Je vier Semester in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Mathe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Deutsch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Fremdsprache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profilgebendes Fach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Kunst, Musik oder Theater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Geschichte, </a:t>
            </a:r>
            <a:r>
              <a:rPr lang="de-DE" sz="3200" dirty="0" err="1"/>
              <a:t>Geographie</a:t>
            </a:r>
            <a:r>
              <a:rPr lang="de-DE" sz="3200" dirty="0"/>
              <a:t> oder PGW </a:t>
            </a:r>
            <a:r>
              <a:rPr lang="de-DE" sz="2200" dirty="0"/>
              <a:t>(4 </a:t>
            </a:r>
            <a:r>
              <a:rPr lang="de-DE" sz="2200" dirty="0" err="1"/>
              <a:t>Wst</a:t>
            </a:r>
            <a:r>
              <a:rPr lang="de-DE" sz="2200" dirty="0"/>
              <a:t>.)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Physik, Biologie oder Chemie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Religion oder Philosophie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Sport</a:t>
            </a:r>
          </a:p>
        </p:txBody>
      </p:sp>
      <p:sp>
        <p:nvSpPr>
          <p:cNvPr id="9" name="Geschweifte Klammer rechts 8"/>
          <p:cNvSpPr/>
          <p:nvPr/>
        </p:nvSpPr>
        <p:spPr>
          <a:xfrm>
            <a:off x="4511824" y="2132856"/>
            <a:ext cx="432048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4943872" y="2564904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mind. 2 auf erhöhtem Anforderungsniveau</a:t>
            </a:r>
          </a:p>
        </p:txBody>
      </p:sp>
      <p:sp>
        <p:nvSpPr>
          <p:cNvPr id="12" name="Abgerundete rechteckige Legende 11"/>
          <p:cNvSpPr/>
          <p:nvPr/>
        </p:nvSpPr>
        <p:spPr>
          <a:xfrm>
            <a:off x="7968208" y="1556792"/>
            <a:ext cx="2376264" cy="648072"/>
          </a:xfrm>
          <a:prstGeom prst="wedgeRoundRectCallout">
            <a:avLst>
              <a:gd name="adj1" fmla="val -57600"/>
              <a:gd name="adj2" fmla="val 309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jeweils mind. </a:t>
            </a:r>
          </a:p>
          <a:p>
            <a:pPr algn="ctr"/>
            <a:r>
              <a:rPr lang="de-DE" sz="2000" dirty="0"/>
              <a:t>1 Notenpunkt</a:t>
            </a:r>
          </a:p>
        </p:txBody>
      </p:sp>
      <p:sp>
        <p:nvSpPr>
          <p:cNvPr id="13" name="Geschweifte Klammer rechts 12"/>
          <p:cNvSpPr/>
          <p:nvPr/>
        </p:nvSpPr>
        <p:spPr>
          <a:xfrm>
            <a:off x="8544272" y="4149080"/>
            <a:ext cx="432048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8976320" y="4541349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jeweils </a:t>
            </a:r>
            <a:br>
              <a:rPr lang="de-DE" sz="2000" dirty="0"/>
            </a:br>
            <a:r>
              <a:rPr lang="de-DE" sz="2000" dirty="0"/>
              <a:t>mind. eins durchgehend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7968208" y="6021288"/>
            <a:ext cx="2376264" cy="648072"/>
          </a:xfrm>
          <a:prstGeom prst="wedgeRoundRectCallout">
            <a:avLst>
              <a:gd name="adj1" fmla="val -57600"/>
              <a:gd name="adj2" fmla="val 309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mind. </a:t>
            </a:r>
          </a:p>
          <a:p>
            <a:pPr algn="ctr"/>
            <a:r>
              <a:rPr lang="de-DE" sz="2000" dirty="0"/>
              <a:t>34 </a:t>
            </a:r>
            <a:r>
              <a:rPr lang="de-DE" sz="2000" dirty="0" err="1"/>
              <a:t>Wstd</a:t>
            </a:r>
            <a:r>
              <a:rPr lang="de-DE" sz="2000" dirty="0"/>
              <a:t>. / Semester</a:t>
            </a:r>
          </a:p>
        </p:txBody>
      </p:sp>
      <p:sp>
        <p:nvSpPr>
          <p:cNvPr id="16" name="Abgerundete rechteckige Legende 15"/>
          <p:cNvSpPr/>
          <p:nvPr/>
        </p:nvSpPr>
        <p:spPr>
          <a:xfrm>
            <a:off x="7932712" y="3212976"/>
            <a:ext cx="2376264" cy="648072"/>
          </a:xfrm>
          <a:prstGeom prst="wedgeRoundRectCallout">
            <a:avLst>
              <a:gd name="adj1" fmla="val -57600"/>
              <a:gd name="adj2" fmla="val 309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durchgängige Belegung</a:t>
            </a:r>
          </a:p>
        </p:txBody>
      </p:sp>
      <p:pic>
        <p:nvPicPr>
          <p:cNvPr id="17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9264352" y="324644"/>
            <a:ext cx="7794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551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70856" y="188640"/>
            <a:ext cx="8229600" cy="1143000"/>
          </a:xfrm>
        </p:spPr>
        <p:txBody>
          <a:bodyPr vert="horz" lIns="54000" tIns="45720" rIns="91440" bIns="45720" rtlCol="0" anchor="ctr">
            <a:normAutofit/>
          </a:bodyPr>
          <a:lstStyle/>
          <a:p>
            <a:pPr algn="l"/>
            <a:r>
              <a:rPr lang="de-DE" dirty="0" smtClean="0"/>
              <a:t>Einbringungsauflagen</a:t>
            </a:r>
            <a:endParaRPr lang="de-DE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63552" y="1196753"/>
            <a:ext cx="8316000" cy="0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484784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Clr>
                <a:srgbClr val="A50021"/>
              </a:buClr>
              <a:defRPr/>
            </a:pPr>
            <a:r>
              <a:rPr lang="de-DE" sz="3200" dirty="0"/>
              <a:t>Je vier Semester in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Mathe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Deutsch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Fremdsprache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profilgebendes Fach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Kunst, Musik oder Theater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Geschichte, </a:t>
            </a:r>
            <a:r>
              <a:rPr lang="de-DE" sz="3200" dirty="0" err="1"/>
              <a:t>Geographie</a:t>
            </a:r>
            <a:r>
              <a:rPr lang="de-DE" sz="3200" dirty="0"/>
              <a:t> oder PGW </a:t>
            </a:r>
            <a:r>
              <a:rPr lang="de-DE" sz="2200" dirty="0"/>
              <a:t>(4 </a:t>
            </a:r>
            <a:r>
              <a:rPr lang="de-DE" sz="2200" dirty="0" err="1"/>
              <a:t>Wst</a:t>
            </a:r>
            <a:r>
              <a:rPr lang="de-DE" sz="2200" dirty="0"/>
              <a:t>.)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Physik, Biologie oder Chemie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strike="sngStrike" dirty="0"/>
              <a:t>Religion oder Philosophie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strike="sngStrike" dirty="0"/>
              <a:t>Sport</a:t>
            </a:r>
          </a:p>
          <a:p>
            <a:pPr marL="342900" indent="-342900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sz="3200" dirty="0"/>
              <a:t>Abi-Prüfungsfächer (falls noch nicht aufgeführt)</a:t>
            </a:r>
          </a:p>
        </p:txBody>
      </p:sp>
      <p:sp>
        <p:nvSpPr>
          <p:cNvPr id="12" name="Abgerundete rechteckige Legende 11"/>
          <p:cNvSpPr/>
          <p:nvPr/>
        </p:nvSpPr>
        <p:spPr>
          <a:xfrm>
            <a:off x="8040216" y="1268760"/>
            <a:ext cx="2448272" cy="648072"/>
          </a:xfrm>
          <a:prstGeom prst="wedgeRoundRectCallout">
            <a:avLst>
              <a:gd name="adj1" fmla="val -57600"/>
              <a:gd name="adj2" fmla="val 309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mind. 32, max. 40  Semesterergebnisse</a:t>
            </a:r>
          </a:p>
        </p:txBody>
      </p:sp>
      <p:sp>
        <p:nvSpPr>
          <p:cNvPr id="15" name="Abgerundete rechteckige Legende 14"/>
          <p:cNvSpPr/>
          <p:nvPr/>
        </p:nvSpPr>
        <p:spPr>
          <a:xfrm>
            <a:off x="8040216" y="1988840"/>
            <a:ext cx="2448272" cy="648072"/>
          </a:xfrm>
          <a:prstGeom prst="wedgeRoundRectCallout">
            <a:avLst>
              <a:gd name="adj1" fmla="val -57600"/>
              <a:gd name="adj2" fmla="val 309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+ max. 3 Ergebnisse</a:t>
            </a:r>
            <a:br>
              <a:rPr lang="de-DE" sz="2000" dirty="0"/>
            </a:br>
            <a:r>
              <a:rPr lang="de-DE" sz="2000" dirty="0"/>
              <a:t>Musik praktisch</a:t>
            </a:r>
          </a:p>
        </p:txBody>
      </p:sp>
      <p:sp>
        <p:nvSpPr>
          <p:cNvPr id="16" name="Abgerundete rechteckige Legende 15"/>
          <p:cNvSpPr/>
          <p:nvPr/>
        </p:nvSpPr>
        <p:spPr>
          <a:xfrm>
            <a:off x="8040216" y="3645024"/>
            <a:ext cx="2448272" cy="648072"/>
          </a:xfrm>
          <a:prstGeom prst="wedgeRoundRectCallout">
            <a:avLst>
              <a:gd name="adj1" fmla="val -57600"/>
              <a:gd name="adj2" fmla="val 309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max. 1/5  &lt; 5 Punkte</a:t>
            </a:r>
          </a:p>
        </p:txBody>
      </p:sp>
      <p:sp>
        <p:nvSpPr>
          <p:cNvPr id="17" name="Abgerundete rechteckige Legende 16"/>
          <p:cNvSpPr/>
          <p:nvPr/>
        </p:nvSpPr>
        <p:spPr>
          <a:xfrm>
            <a:off x="8040216" y="2708920"/>
            <a:ext cx="2448272" cy="864096"/>
          </a:xfrm>
          <a:prstGeom prst="wedgeRoundRectCallout">
            <a:avLst>
              <a:gd name="adj1" fmla="val -57600"/>
              <a:gd name="adj2" fmla="val 309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doppelte Wertung</a:t>
            </a:r>
            <a:br>
              <a:rPr lang="de-DE" sz="2000" dirty="0"/>
            </a:br>
            <a:r>
              <a:rPr lang="de-DE" sz="2000" dirty="0"/>
              <a:t>in zwei Fächern (</a:t>
            </a:r>
            <a:r>
              <a:rPr lang="de-DE" sz="2000" dirty="0" err="1"/>
              <a:t>profg</a:t>
            </a:r>
            <a:r>
              <a:rPr lang="de-DE" sz="2000" dirty="0"/>
              <a:t>. + </a:t>
            </a:r>
            <a:r>
              <a:rPr lang="de-DE" sz="2000" dirty="0" err="1"/>
              <a:t>Kernf</a:t>
            </a:r>
            <a:r>
              <a:rPr lang="de-DE" sz="2000" dirty="0"/>
              <a:t>. </a:t>
            </a:r>
            <a:r>
              <a:rPr lang="de-DE" sz="2000" dirty="0" err="1"/>
              <a:t>eA</a:t>
            </a:r>
            <a:r>
              <a:rPr lang="de-DE" sz="2000" dirty="0"/>
              <a:t>)</a:t>
            </a:r>
          </a:p>
        </p:txBody>
      </p:sp>
      <p:sp>
        <p:nvSpPr>
          <p:cNvPr id="18" name="Abgerundete rechteckige Legende 17"/>
          <p:cNvSpPr/>
          <p:nvPr/>
        </p:nvSpPr>
        <p:spPr>
          <a:xfrm>
            <a:off x="8040216" y="5085184"/>
            <a:ext cx="2448272" cy="864096"/>
          </a:xfrm>
          <a:prstGeom prst="wedgeRoundRectCallout">
            <a:avLst>
              <a:gd name="adj1" fmla="val -57600"/>
              <a:gd name="adj2" fmla="val 3090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000" dirty="0"/>
              <a:t>weitere Noten </a:t>
            </a:r>
            <a:r>
              <a:rPr lang="de-DE" sz="2000" i="1" dirty="0"/>
              <a:t>können</a:t>
            </a:r>
            <a:r>
              <a:rPr lang="de-DE" sz="2000" dirty="0"/>
              <a:t> eingebracht werden</a:t>
            </a:r>
          </a:p>
        </p:txBody>
      </p:sp>
      <p:pic>
        <p:nvPicPr>
          <p:cNvPr id="11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9264352" y="324644"/>
            <a:ext cx="7794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3722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2031"/>
          </a:xfrm>
        </p:spPr>
        <p:txBody>
          <a:bodyPr>
            <a:normAutofit/>
          </a:bodyPr>
          <a:lstStyle/>
          <a:p>
            <a:r>
              <a:rPr lang="de-DE" sz="3600" dirty="0" smtClean="0"/>
              <a:t>Profile – profilgebende/profilbegleitende Fächer</a:t>
            </a:r>
            <a:endParaRPr lang="de-DE" sz="3600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908082" y="997527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266217" y="195470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659485" y="1316811"/>
            <a:ext cx="3246812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GO immer 10 Std./Woche</a:t>
            </a:r>
          </a:p>
          <a:p>
            <a:r>
              <a:rPr lang="de-DE" dirty="0" smtClean="0"/>
              <a:t>HR immer 14 Std./Woche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7946274" y="2132797"/>
            <a:ext cx="2543694" cy="646331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Profiltage:</a:t>
            </a:r>
          </a:p>
          <a:p>
            <a:r>
              <a:rPr lang="de-DE" dirty="0" smtClean="0"/>
              <a:t>Montag und Donnerstag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7946274" y="3076981"/>
            <a:ext cx="2543694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profilgebendes Fach: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Unterricht auf </a:t>
            </a:r>
            <a:r>
              <a:rPr lang="de-DE" dirty="0" err="1" smtClean="0"/>
              <a:t>eA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Abiprüfungsfach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</a:t>
            </a:r>
            <a:r>
              <a:rPr lang="de-DE" dirty="0" smtClean="0"/>
              <a:t>ählt doppelt im Abi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48887" y="2593571"/>
            <a:ext cx="1803861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Abgabe der</a:t>
            </a:r>
          </a:p>
          <a:p>
            <a:pPr algn="ctr"/>
            <a:r>
              <a:rPr lang="de-DE" dirty="0" smtClean="0"/>
              <a:t>Profilwahl digital (</a:t>
            </a:r>
            <a:r>
              <a:rPr lang="de-DE" dirty="0" err="1" smtClean="0"/>
              <a:t>Iserv</a:t>
            </a:r>
            <a:r>
              <a:rPr lang="de-DE" dirty="0" smtClean="0"/>
              <a:t>) </a:t>
            </a:r>
          </a:p>
          <a:p>
            <a:pPr algn="ctr"/>
            <a:r>
              <a:rPr lang="de-DE" dirty="0" smtClean="0"/>
              <a:t>bis 3.3.23</a:t>
            </a:r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43975" y="1133618"/>
            <a:ext cx="3871967" cy="50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30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Profil- und Kurswahlen</a:t>
            </a:r>
            <a:endParaRPr lang="de-DE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838200" y="1338349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241279" y="461640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3268145" cy="435133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345" y="1436629"/>
            <a:ext cx="6844895" cy="416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26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 der Profil-/Kurswahl im Abitur</a:t>
            </a:r>
            <a:endParaRPr lang="de-DE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838200" y="1371600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126454" y="562360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365076" y="3458096"/>
            <a:ext cx="3773978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</a:t>
            </a:r>
            <a:r>
              <a:rPr lang="de-DE" dirty="0" smtClean="0"/>
              <a:t>rofilgebendes Fach ist Prüfungsfach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2 Kernfächer sind Prüfungsfächer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</a:t>
            </a:r>
            <a:r>
              <a:rPr lang="de-DE" dirty="0" smtClean="0"/>
              <a:t>lle 3 Aufgabengebiete müssen geprüft werden</a:t>
            </a:r>
            <a:endParaRPr lang="de-DE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42418" y="2143139"/>
            <a:ext cx="540067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15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Profilinformation für die Schüler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Donnerstag (9.2.23 – 4.-6. Std.)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Do 4. Std. Informationen zur Profiloberstufe und Profilwahl</a:t>
            </a:r>
          </a:p>
          <a:p>
            <a:pPr lvl="1"/>
            <a:r>
              <a:rPr lang="de-DE" dirty="0" smtClean="0"/>
              <a:t>Do 5. &amp; 6. Std. Profile werden in einzelnen Räumen vorgestellt; Schüler besuchen drei Profilvorstellungen</a:t>
            </a:r>
          </a:p>
          <a:p>
            <a:pPr lvl="1"/>
            <a:endParaRPr lang="de-DE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838200" y="1338349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126454" y="461640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15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Profilvorstellung</a:t>
            </a:r>
            <a:endParaRPr lang="de-DE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 flipV="1">
            <a:off x="838200" y="1338349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126454" y="461640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176357" y="2987456"/>
            <a:ext cx="370747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Abgabe der</a:t>
            </a:r>
          </a:p>
          <a:p>
            <a:pPr algn="ctr"/>
            <a:r>
              <a:rPr lang="de-DE" dirty="0" smtClean="0"/>
              <a:t>Profilwahl digital (</a:t>
            </a:r>
            <a:r>
              <a:rPr lang="de-DE" dirty="0" err="1" smtClean="0"/>
              <a:t>Iserv</a:t>
            </a:r>
            <a:r>
              <a:rPr lang="de-DE" dirty="0" smtClean="0"/>
              <a:t>) bis 3.3.23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05351" y="1710316"/>
            <a:ext cx="10011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0243" y="1690688"/>
            <a:ext cx="281483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362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Regeln für die Profil- und Kurseinteilung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Schüler vom GO und vom Hochrad sind gleichberechtigt</a:t>
            </a:r>
          </a:p>
          <a:p>
            <a:endParaRPr lang="de-DE" dirty="0" smtClean="0"/>
          </a:p>
          <a:p>
            <a:r>
              <a:rPr lang="de-DE" dirty="0" smtClean="0"/>
              <a:t>es gibt keinen Anspruch auf einen Profil-/Kurswechsel</a:t>
            </a:r>
            <a:endParaRPr lang="de-DE" dirty="0"/>
          </a:p>
          <a:p>
            <a:pPr lvl="1"/>
            <a:r>
              <a:rPr lang="de-DE" dirty="0" smtClean="0"/>
              <a:t>„schulpolitische“ Gründe</a:t>
            </a:r>
          </a:p>
          <a:p>
            <a:pPr lvl="1"/>
            <a:r>
              <a:rPr lang="de-DE" dirty="0" smtClean="0"/>
              <a:t>Teilnahme an der Profilvorstellung</a:t>
            </a:r>
          </a:p>
          <a:p>
            <a:pPr marL="457200" lvl="1" indent="0">
              <a:buNone/>
            </a:pPr>
            <a:r>
              <a:rPr lang="de-DE" dirty="0" smtClean="0"/>
              <a:t>→ Tauschpartner </a:t>
            </a:r>
          </a:p>
          <a:p>
            <a:endParaRPr lang="de-DE" dirty="0" smtClean="0"/>
          </a:p>
          <a:p>
            <a:r>
              <a:rPr lang="de-DE" dirty="0" smtClean="0"/>
              <a:t>bei Überanwahl eines Profils</a:t>
            </a:r>
          </a:p>
          <a:p>
            <a:pPr lvl="1"/>
            <a:r>
              <a:rPr lang="de-DE" dirty="0" smtClean="0"/>
              <a:t>Gespräche</a:t>
            </a:r>
          </a:p>
          <a:p>
            <a:pPr lvl="1"/>
            <a:r>
              <a:rPr lang="de-DE" dirty="0" smtClean="0"/>
              <a:t>Prüfung der Voraussetzungen </a:t>
            </a:r>
          </a:p>
          <a:p>
            <a:pPr lvl="1"/>
            <a:r>
              <a:rPr lang="de-DE" dirty="0" smtClean="0"/>
              <a:t>Losen durch SV Vertreter/Innen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Kurswechsel wegen eines/r Lehrers/In sind nie möglich!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V="1">
            <a:off x="838200" y="1338349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7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126454" y="461640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8129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Profilinformation für die Eltern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Anschluss an zentrale Information von mir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Ausstellung der GO Profile</a:t>
            </a:r>
          </a:p>
          <a:p>
            <a:pPr lvl="1"/>
            <a:r>
              <a:rPr lang="de-DE" dirty="0" smtClean="0"/>
              <a:t>GO Profile haben eine Stellwand vorbereitet</a:t>
            </a:r>
          </a:p>
          <a:p>
            <a:pPr lvl="1"/>
            <a:r>
              <a:rPr lang="de-DE" dirty="0" smtClean="0"/>
              <a:t>Schüler (und/oder Lehrer) stehen für Fragen bereit</a:t>
            </a:r>
          </a:p>
          <a:p>
            <a:endParaRPr lang="de-DE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 flipV="1">
            <a:off x="838200" y="1321723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126454" y="472538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725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Profilbesetzung für das </a:t>
            </a:r>
            <a:r>
              <a:rPr lang="de-DE" smtClean="0"/>
              <a:t>Abitur 2025</a:t>
            </a:r>
            <a:endParaRPr lang="de-DE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838200" y="1338349"/>
            <a:ext cx="9998215" cy="24659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10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10126454" y="436175"/>
            <a:ext cx="709961" cy="74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615" y="2600064"/>
            <a:ext cx="3491251" cy="2578765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78775" y="1523410"/>
            <a:ext cx="4006346" cy="484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83179" y="1122363"/>
            <a:ext cx="9144000" cy="814502"/>
          </a:xfrm>
        </p:spPr>
        <p:txBody>
          <a:bodyPr>
            <a:normAutofit/>
          </a:bodyPr>
          <a:lstStyle/>
          <a:p>
            <a:pPr algn="l"/>
            <a:r>
              <a:rPr lang="de-DE" sz="4800" dirty="0" smtClean="0"/>
              <a:t>Was ist anders in der Oberstufe?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2222123"/>
            <a:ext cx="9144000" cy="4344931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Entschuldigungsregelung / </a:t>
            </a:r>
            <a:r>
              <a:rPr lang="de-DE" sz="2800" dirty="0" smtClean="0"/>
              <a:t>Fehlzeiten – Nachschreiben nur mit Attest</a:t>
            </a:r>
            <a:endParaRPr lang="de-DE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Punkte statt Noten / Klausuren statt Klassenarbeiten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/>
              <a:t>j</a:t>
            </a:r>
            <a:r>
              <a:rPr lang="de-DE" sz="2800" dirty="0" smtClean="0"/>
              <a:t>edes Halbjahr (Semester) ein eigenständiges Zeugnis, aber alle 4 Semesterzeugnisse zählen für das Abitur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/>
              <a:t>Ausgleich schlechter Noten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Unterscheidung zwischen Beleg- und Einbringungspflicht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Profile </a:t>
            </a:r>
            <a:r>
              <a:rPr lang="de-DE" sz="2800" dirty="0"/>
              <a:t>statt </a:t>
            </a:r>
            <a:r>
              <a:rPr lang="de-DE" sz="2800" dirty="0" smtClean="0"/>
              <a:t>Klassen; Tutor statt Klassenlehrer</a:t>
            </a:r>
            <a:endParaRPr lang="de-DE" sz="2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DE" sz="2800" dirty="0" smtClean="0"/>
              <a:t>Profilfächer, Kernfächer </a:t>
            </a:r>
            <a:r>
              <a:rPr lang="de-DE" sz="2800" dirty="0" smtClean="0"/>
              <a:t>und sonstige Fächer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093506" y="1916330"/>
            <a:ext cx="9832979" cy="20535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9926995" y="801372"/>
            <a:ext cx="979714" cy="1015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972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4183" y="1803862"/>
            <a:ext cx="10515600" cy="4347556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endParaRPr lang="de-DE" dirty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  <a:defRPr/>
            </a:pPr>
            <a:r>
              <a:rPr lang="de-DE" dirty="0"/>
              <a:t>Notenpunkte statt Noten</a:t>
            </a:r>
            <a:br>
              <a:rPr lang="de-DE" dirty="0"/>
            </a:br>
            <a:r>
              <a:rPr lang="de-DE" dirty="0"/>
              <a:t>(15 P. = 1+, 14 P. = 1, 13 P. = 1-, …, 0 P. = 6)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rgbClr val="A50021"/>
              </a:buClr>
              <a:buFont typeface="Wingdings" panose="05000000000000000000" pitchFamily="2" charset="2"/>
              <a:buChar char="§"/>
            </a:pPr>
            <a:r>
              <a:rPr lang="de-DE" dirty="0" smtClean="0"/>
              <a:t>Klausuren: </a:t>
            </a:r>
            <a:endParaRPr lang="de-DE" dirty="0" smtClean="0"/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A50021"/>
              </a:buClr>
            </a:pPr>
            <a:r>
              <a:rPr lang="de-DE" dirty="0" smtClean="0"/>
              <a:t>in </a:t>
            </a:r>
            <a:r>
              <a:rPr lang="de-DE" dirty="0" smtClean="0"/>
              <a:t>2-stünd. Fächern 2 Klausuren pro </a:t>
            </a:r>
            <a:r>
              <a:rPr lang="de-DE" dirty="0" smtClean="0"/>
              <a:t>Schuljahr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A50021"/>
              </a:buClr>
            </a:pPr>
            <a:r>
              <a:rPr lang="de-DE" dirty="0" smtClean="0"/>
              <a:t>in </a:t>
            </a:r>
            <a:r>
              <a:rPr lang="de-DE" dirty="0" smtClean="0"/>
              <a:t>4-stünd. Fächern 3 Klausuren pro </a:t>
            </a:r>
            <a:r>
              <a:rPr lang="de-DE" dirty="0" smtClean="0"/>
              <a:t>Schuljahr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rgbClr val="A50021"/>
              </a:buClr>
            </a:pPr>
            <a:r>
              <a:rPr lang="de-DE" dirty="0" smtClean="0">
                <a:solidFill>
                  <a:schemeClr val="accent1"/>
                </a:solidFill>
              </a:rPr>
              <a:t>in </a:t>
            </a:r>
            <a:r>
              <a:rPr lang="de-DE" dirty="0">
                <a:solidFill>
                  <a:schemeClr val="accent1"/>
                </a:solidFill>
              </a:rPr>
              <a:t>Mathematik 4 Klausuren pro </a:t>
            </a:r>
            <a:r>
              <a:rPr lang="de-DE" dirty="0" smtClean="0">
                <a:solidFill>
                  <a:schemeClr val="accent1"/>
                </a:solidFill>
              </a:rPr>
              <a:t>Schuljahr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buClr>
                <a:srgbClr val="A50021"/>
              </a:buClr>
            </a:pPr>
            <a:r>
              <a:rPr lang="de-DE" dirty="0" smtClean="0"/>
              <a:t>in </a:t>
            </a:r>
            <a:r>
              <a:rPr lang="de-DE" dirty="0" smtClean="0"/>
              <a:t>6-stünd. Fächern 4 Klausuren pro </a:t>
            </a:r>
            <a:r>
              <a:rPr lang="de-DE" dirty="0" smtClean="0"/>
              <a:t>Schuljahr</a:t>
            </a:r>
          </a:p>
          <a:p>
            <a:pPr marL="0" indent="0">
              <a:spcBef>
                <a:spcPct val="20000"/>
              </a:spcBef>
              <a:spcAft>
                <a:spcPts val="600"/>
              </a:spcAft>
              <a:buClr>
                <a:srgbClr val="A50021"/>
              </a:buClr>
              <a:buNone/>
            </a:pPr>
            <a:r>
              <a:rPr lang="de-DE" dirty="0">
                <a:solidFill>
                  <a:schemeClr val="accent1"/>
                </a:solidFill>
              </a:rPr>
              <a:t>	</a:t>
            </a:r>
            <a:endParaRPr lang="de-DE" dirty="0" smtClean="0"/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de-DE" dirty="0" smtClean="0"/>
              <a:t>Im 1. </a:t>
            </a:r>
            <a:r>
              <a:rPr lang="de-DE" b="1" i="1" dirty="0" smtClean="0"/>
              <a:t>oder</a:t>
            </a:r>
            <a:r>
              <a:rPr lang="de-DE" dirty="0" smtClean="0"/>
              <a:t> 2. </a:t>
            </a:r>
            <a:r>
              <a:rPr lang="de-DE" b="1" i="1" dirty="0" smtClean="0"/>
              <a:t>und</a:t>
            </a:r>
            <a:r>
              <a:rPr lang="de-DE" dirty="0" smtClean="0"/>
              <a:t> im 3. Semester wird </a:t>
            </a:r>
            <a:r>
              <a:rPr lang="de-DE" b="1" dirty="0" smtClean="0"/>
              <a:t>eine </a:t>
            </a:r>
            <a:r>
              <a:rPr lang="de-DE" dirty="0" smtClean="0"/>
              <a:t>Klausur durch eine Präsentationsleistung ersetzt. Die Fächer werden zu Beginn des 1. und 3. Semesters gewählt. 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894183" y="589569"/>
            <a:ext cx="10515600" cy="1325563"/>
          </a:xfrm>
        </p:spPr>
        <p:txBody>
          <a:bodyPr>
            <a:normAutofit/>
          </a:bodyPr>
          <a:lstStyle/>
          <a:p>
            <a:r>
              <a:rPr lang="de-DE" sz="4000" dirty="0" smtClean="0"/>
              <a:t>Punkte und Klausuren</a:t>
            </a:r>
            <a:endParaRPr lang="de-DE" sz="40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894183" y="1561594"/>
            <a:ext cx="9832979" cy="20535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9661096" y="365125"/>
            <a:ext cx="979714" cy="1015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02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000" dirty="0" smtClean="0"/>
              <a:t>Einfluss der Semesternoten auf das Abitur</a:t>
            </a:r>
            <a:endParaRPr lang="de-DE" sz="4000" dirty="0"/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943877" y="1495332"/>
            <a:ext cx="9832979" cy="20535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6" name="Grafik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9661096" y="365125"/>
            <a:ext cx="979714" cy="101580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feld 7"/>
          <p:cNvSpPr txBox="1"/>
          <p:nvPr/>
        </p:nvSpPr>
        <p:spPr>
          <a:xfrm>
            <a:off x="382385" y="1627822"/>
            <a:ext cx="903593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2 Bereiche – insgesamt 900 Pkt.</a:t>
            </a:r>
          </a:p>
          <a:p>
            <a:endParaRPr lang="de-DE" sz="2400" dirty="0"/>
          </a:p>
          <a:p>
            <a:r>
              <a:rPr lang="de-DE" sz="2400" b="1" dirty="0"/>
              <a:t>Block I</a:t>
            </a:r>
          </a:p>
          <a:p>
            <a:r>
              <a:rPr lang="de-DE" sz="2400" dirty="0"/>
              <a:t>2/3 zählen die Semesterergebnisse = 600 Pkt.	</a:t>
            </a:r>
          </a:p>
          <a:p>
            <a:r>
              <a:rPr lang="de-DE" sz="2400" dirty="0"/>
              <a:t>	z.B. Deutsch S1=15 Pkt.; S2=15 Pkt.; S3=15 Pkt</a:t>
            </a:r>
            <a:r>
              <a:rPr lang="de-DE" sz="2400" dirty="0" smtClean="0"/>
              <a:t>.; S4=15 Pkt.</a:t>
            </a:r>
          </a:p>
          <a:p>
            <a:r>
              <a:rPr lang="de-DE" sz="2400" dirty="0"/>
              <a:t>	</a:t>
            </a:r>
            <a:r>
              <a:rPr lang="de-DE" sz="2400" dirty="0" smtClean="0"/>
              <a:t> </a:t>
            </a:r>
            <a:r>
              <a:rPr lang="de-DE" sz="2400" dirty="0"/>
              <a:t>= 60 Pkt.</a:t>
            </a:r>
          </a:p>
          <a:p>
            <a:r>
              <a:rPr lang="de-DE" sz="2400" dirty="0"/>
              <a:t>	mindestens 32 Ergebnisse – maximal 40 Ergebnisse</a:t>
            </a:r>
          </a:p>
          <a:p>
            <a:r>
              <a:rPr lang="de-DE" sz="2400" b="1" dirty="0"/>
              <a:t>Block II</a:t>
            </a:r>
          </a:p>
          <a:p>
            <a:r>
              <a:rPr lang="de-DE" sz="2400" dirty="0"/>
              <a:t>1/3 zählen die 4 Abiturprüfungen = 300 Pkt.</a:t>
            </a:r>
          </a:p>
          <a:p>
            <a:r>
              <a:rPr lang="de-DE" sz="2400" dirty="0"/>
              <a:t>	jede Prüfung * 5</a:t>
            </a:r>
          </a:p>
          <a:p>
            <a:r>
              <a:rPr lang="de-DE" sz="2400" dirty="0"/>
              <a:t>	(15*5 = 75 Pkt. / 4 Prüfungen à 75 Pkt. = 300 Pkt.)</a:t>
            </a:r>
          </a:p>
          <a:p>
            <a:endParaRPr lang="de-DE" sz="2800" dirty="0"/>
          </a:p>
        </p:txBody>
      </p:sp>
      <p:pic>
        <p:nvPicPr>
          <p:cNvPr id="9" name="Grafik 8"/>
          <p:cNvPicPr/>
          <p:nvPr/>
        </p:nvPicPr>
        <p:blipFill rotWithShape="1">
          <a:blip r:embed="rId3"/>
          <a:srcRect l="43257" t="11640" r="5263" b="13227"/>
          <a:stretch/>
        </p:blipFill>
        <p:spPr bwMode="auto">
          <a:xfrm>
            <a:off x="9210675" y="2820895"/>
            <a:ext cx="2981325" cy="27051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615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Ausgleich schlechter Noten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Unter- und Mittelstufe: 4- noch ausreichend</a:t>
            </a:r>
          </a:p>
          <a:p>
            <a:r>
              <a:rPr lang="de-DE" dirty="0" smtClean="0"/>
              <a:t>Oberstufe: 4- = 4 Pkt. = </a:t>
            </a:r>
            <a:r>
              <a:rPr lang="de-DE" b="1" u="sng" dirty="0" smtClean="0"/>
              <a:t>nicht</a:t>
            </a:r>
            <a:r>
              <a:rPr lang="de-DE" dirty="0" smtClean="0"/>
              <a:t> mehr ausreichend</a:t>
            </a:r>
          </a:p>
          <a:p>
            <a:r>
              <a:rPr lang="de-DE" dirty="0" smtClean="0"/>
              <a:t>Kurse mit 1-4 Pkt. heißen </a:t>
            </a:r>
            <a:r>
              <a:rPr lang="de-DE" b="1" u="sng" dirty="0" smtClean="0"/>
              <a:t>Unterkurse</a:t>
            </a:r>
            <a:endParaRPr lang="de-DE" dirty="0" smtClean="0"/>
          </a:p>
          <a:p>
            <a:r>
              <a:rPr lang="de-DE" dirty="0" smtClean="0"/>
              <a:t>Kurse mit 0 Pkt. </a:t>
            </a:r>
            <a:r>
              <a:rPr lang="de-DE" dirty="0"/>
              <a:t>d</a:t>
            </a:r>
            <a:r>
              <a:rPr lang="de-DE" dirty="0" smtClean="0"/>
              <a:t>arf es niemals geben (= Fach nicht belegt)</a:t>
            </a:r>
          </a:p>
          <a:p>
            <a:r>
              <a:rPr lang="de-DE" dirty="0"/>
              <a:t>m</a:t>
            </a:r>
            <a:r>
              <a:rPr lang="de-DE" dirty="0" smtClean="0"/>
              <a:t>aximal 6-8 Unterkurse während der gesamten Oberstufe</a:t>
            </a:r>
          </a:p>
          <a:p>
            <a:endParaRPr lang="de-DE" dirty="0"/>
          </a:p>
          <a:p>
            <a:r>
              <a:rPr lang="de-DE" dirty="0"/>
              <a:t>m</a:t>
            </a:r>
            <a:r>
              <a:rPr lang="de-DE" dirty="0" smtClean="0"/>
              <a:t>it einem Sportattest muss trotzdem am Sportunterricht teilgenommen werden (Referate; Schiedsrichtertätigkeiten etc.)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838200" y="1503405"/>
            <a:ext cx="9832979" cy="20535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pic>
        <p:nvPicPr>
          <p:cNvPr id="5" name="Grafik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9661096" y="365125"/>
            <a:ext cx="979714" cy="1015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9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70856" y="188640"/>
            <a:ext cx="8229600" cy="1143000"/>
          </a:xfrm>
        </p:spPr>
        <p:txBody>
          <a:bodyPr vert="horz" lIns="54000" tIns="45720" rIns="91440" bIns="45720" rtlCol="0" anchor="ctr">
            <a:normAutofit/>
          </a:bodyPr>
          <a:lstStyle/>
          <a:p>
            <a:pPr algn="l"/>
            <a:r>
              <a:rPr lang="de-DE" dirty="0"/>
              <a:t>Struktur der Studienstufe</a:t>
            </a: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63552" y="1196753"/>
            <a:ext cx="8316000" cy="0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798022" y="2204868"/>
            <a:ext cx="9753600" cy="3672405"/>
            <a:chOff x="-725978" y="1492029"/>
            <a:chExt cx="9753600" cy="2945084"/>
          </a:xfrm>
        </p:grpSpPr>
        <p:grpSp>
          <p:nvGrpSpPr>
            <p:cNvPr id="2" name="Gruppieren 1"/>
            <p:cNvGrpSpPr/>
            <p:nvPr/>
          </p:nvGrpSpPr>
          <p:grpSpPr>
            <a:xfrm>
              <a:off x="-725978" y="1492029"/>
              <a:ext cx="9412778" cy="2945084"/>
              <a:chOff x="-725978" y="1492029"/>
              <a:chExt cx="9412778" cy="2945084"/>
            </a:xfrm>
          </p:grpSpPr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-725978" y="1600201"/>
                <a:ext cx="9412778" cy="28369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/>
              <a:p>
                <a:pPr marL="342900" indent="-342900">
                  <a:spcBef>
                    <a:spcPct val="20000"/>
                  </a:spcBef>
                  <a:spcAft>
                    <a:spcPts val="2400"/>
                  </a:spcAft>
                  <a:buClr>
                    <a:srgbClr val="A50021"/>
                  </a:buClr>
                  <a:buFont typeface="Wingdings" pitchFamily="2" charset="2"/>
                  <a:buChar char="§"/>
                  <a:defRPr/>
                </a:pPr>
                <a:r>
                  <a:rPr lang="de-DE" sz="3200" dirty="0"/>
                  <a:t>3 Kernfächer </a:t>
                </a:r>
                <a:r>
                  <a:rPr lang="de-DE" sz="3200" dirty="0"/>
                  <a:t>(12 </a:t>
                </a:r>
                <a:r>
                  <a:rPr lang="de-DE" sz="3200" dirty="0" err="1"/>
                  <a:t>WStd</a:t>
                </a:r>
                <a:r>
                  <a:rPr lang="de-DE" sz="3200" dirty="0"/>
                  <a:t>.)</a:t>
                </a:r>
              </a:p>
              <a:p>
                <a:pPr marL="342900" indent="-342900">
                  <a:spcBef>
                    <a:spcPct val="20000"/>
                  </a:spcBef>
                  <a:spcAft>
                    <a:spcPts val="2400"/>
                  </a:spcAft>
                  <a:buClr>
                    <a:srgbClr val="A50021"/>
                  </a:buClr>
                  <a:buFont typeface="Wingdings" pitchFamily="2" charset="2"/>
                  <a:buChar char="§"/>
                  <a:defRPr/>
                </a:pPr>
                <a:r>
                  <a:rPr lang="de-DE" sz="3200" dirty="0"/>
                  <a:t>Profilbereich </a:t>
                </a:r>
                <a:endParaRPr lang="de-DE" sz="3200" dirty="0"/>
              </a:p>
              <a:p>
                <a:pPr marL="914400" lvl="1" indent="-457200">
                  <a:spcBef>
                    <a:spcPct val="20000"/>
                  </a:spcBef>
                  <a:spcAft>
                    <a:spcPts val="2400"/>
                  </a:spcAft>
                  <a:buClr>
                    <a:srgbClr val="A5002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de-DE" sz="3200" dirty="0"/>
                  <a:t>HR 14 </a:t>
                </a:r>
                <a:r>
                  <a:rPr lang="de-DE" sz="3200" dirty="0" err="1"/>
                  <a:t>WStd</a:t>
                </a:r>
                <a:r>
                  <a:rPr lang="de-DE" sz="3200" dirty="0"/>
                  <a:t>. </a:t>
                </a:r>
              </a:p>
              <a:p>
                <a:pPr marL="914400" lvl="1" indent="-457200">
                  <a:spcBef>
                    <a:spcPct val="20000"/>
                  </a:spcBef>
                  <a:spcAft>
                    <a:spcPts val="2400"/>
                  </a:spcAft>
                  <a:buClr>
                    <a:srgbClr val="A50021"/>
                  </a:buClr>
                  <a:buFont typeface="Arial" panose="020B0604020202020204" pitchFamily="34" charset="0"/>
                  <a:buChar char="•"/>
                  <a:defRPr/>
                </a:pPr>
                <a:r>
                  <a:rPr lang="de-DE" sz="3200" dirty="0"/>
                  <a:t>GO: 10 </a:t>
                </a:r>
                <a:r>
                  <a:rPr lang="de-DE" sz="3200" dirty="0" err="1" smtClean="0"/>
                  <a:t>WStd</a:t>
                </a:r>
                <a:r>
                  <a:rPr lang="de-DE" sz="3200" dirty="0"/>
                  <a:t>. </a:t>
                </a:r>
                <a:r>
                  <a:rPr lang="de-DE" sz="3200" dirty="0"/>
                  <a:t>[Sport 12 </a:t>
                </a:r>
                <a:r>
                  <a:rPr lang="de-DE" sz="3200" dirty="0" err="1" smtClean="0"/>
                  <a:t>WStd</a:t>
                </a:r>
                <a:r>
                  <a:rPr lang="de-DE" sz="3200" dirty="0"/>
                  <a:t>.]</a:t>
                </a:r>
                <a:endParaRPr lang="de-DE" sz="3200" dirty="0"/>
              </a:p>
              <a:p>
                <a:pPr marL="342900" indent="-342900">
                  <a:spcBef>
                    <a:spcPct val="20000"/>
                  </a:spcBef>
                  <a:spcAft>
                    <a:spcPts val="2400"/>
                  </a:spcAft>
                  <a:buClr>
                    <a:srgbClr val="A50021"/>
                  </a:buClr>
                  <a:buFont typeface="Wingdings" pitchFamily="2" charset="2"/>
                  <a:buChar char="§"/>
                  <a:defRPr/>
                </a:pPr>
                <a:r>
                  <a:rPr lang="de-DE" sz="3200" dirty="0"/>
                  <a:t>Wahl(</a:t>
                </a:r>
                <a:r>
                  <a:rPr lang="de-DE" sz="3200" dirty="0" err="1"/>
                  <a:t>pflicht</a:t>
                </a:r>
                <a:r>
                  <a:rPr lang="de-DE" sz="3200" dirty="0"/>
                  <a:t>)</a:t>
                </a:r>
                <a:r>
                  <a:rPr lang="de-DE" sz="3200" dirty="0" err="1"/>
                  <a:t>bereich</a:t>
                </a:r>
                <a:endParaRPr lang="de-DE" sz="3200" dirty="0"/>
              </a:p>
            </p:txBody>
          </p:sp>
          <p:sp>
            <p:nvSpPr>
              <p:cNvPr id="9" name="Geschweifte Klammer rechts 8"/>
              <p:cNvSpPr/>
              <p:nvPr/>
            </p:nvSpPr>
            <p:spPr>
              <a:xfrm>
                <a:off x="5507890" y="1492029"/>
                <a:ext cx="432048" cy="2945084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sp>
          <p:nvSpPr>
            <p:cNvPr id="10" name="Textfeld 9"/>
            <p:cNvSpPr txBox="1"/>
            <p:nvPr/>
          </p:nvSpPr>
          <p:spPr>
            <a:xfrm>
              <a:off x="6219310" y="2730090"/>
              <a:ext cx="2808312" cy="46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200" dirty="0" smtClean="0"/>
                <a:t>mind</a:t>
              </a:r>
              <a:r>
                <a:rPr lang="de-DE" sz="3200" dirty="0"/>
                <a:t>. 34 </a:t>
              </a:r>
              <a:r>
                <a:rPr lang="de-DE" sz="3200" dirty="0" err="1" smtClean="0"/>
                <a:t>WStd</a:t>
              </a:r>
              <a:r>
                <a:rPr lang="de-DE" sz="3200" dirty="0"/>
                <a:t>.</a:t>
              </a:r>
              <a:endParaRPr lang="de-DE" sz="3200" dirty="0"/>
            </a:p>
          </p:txBody>
        </p:sp>
      </p:grpSp>
      <p:pic>
        <p:nvPicPr>
          <p:cNvPr id="11" name="Grafik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9399838" y="109659"/>
            <a:ext cx="979714" cy="10158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53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70856" y="188640"/>
            <a:ext cx="8229600" cy="1143000"/>
          </a:xfrm>
        </p:spPr>
        <p:txBody>
          <a:bodyPr vert="horz" lIns="54000" tIns="45720" rIns="91440" bIns="45720" rtlCol="0" anchor="ctr">
            <a:normAutofit/>
          </a:bodyPr>
          <a:lstStyle/>
          <a:p>
            <a:pPr algn="l"/>
            <a:r>
              <a:rPr lang="de-DE" dirty="0" smtClean="0"/>
              <a:t>Profile</a:t>
            </a:r>
            <a:endParaRPr lang="de-DE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63552" y="1196753"/>
            <a:ext cx="8316000" cy="0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981200" y="1600200"/>
            <a:ext cx="8507288" cy="4925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de-DE" sz="3200" b="1" dirty="0" smtClean="0"/>
              <a:t>ein </a:t>
            </a:r>
            <a:r>
              <a:rPr lang="de-DE" sz="3200" b="1" dirty="0"/>
              <a:t>bzw. </a:t>
            </a:r>
            <a:r>
              <a:rPr lang="de-DE" sz="3200" b="1" dirty="0"/>
              <a:t>z</a:t>
            </a:r>
            <a:r>
              <a:rPr lang="de-DE" sz="3200" b="1" dirty="0"/>
              <a:t>wei</a:t>
            </a:r>
            <a:r>
              <a:rPr lang="de-DE" sz="3200" dirty="0"/>
              <a:t> </a:t>
            </a:r>
            <a:r>
              <a:rPr lang="de-DE" sz="3200" dirty="0" err="1"/>
              <a:t>profilgebene</a:t>
            </a:r>
            <a:r>
              <a:rPr lang="de-DE" sz="3200" dirty="0"/>
              <a:t> Fächer </a:t>
            </a:r>
            <a:r>
              <a:rPr lang="de-DE" sz="3200" dirty="0"/>
              <a:t>auf erhöhtem Anforderungsniveau </a:t>
            </a:r>
            <a:r>
              <a:rPr lang="de-DE" sz="3200" dirty="0"/>
              <a:t>je 4 </a:t>
            </a:r>
            <a:r>
              <a:rPr lang="de-DE" sz="3200" dirty="0" err="1" smtClean="0"/>
              <a:t>WStd</a:t>
            </a:r>
            <a:r>
              <a:rPr lang="de-DE" sz="3200" dirty="0"/>
              <a:t>.</a:t>
            </a:r>
            <a:endParaRPr lang="de-DE" sz="3200" dirty="0"/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de-DE" sz="3200" dirty="0"/>
              <a:t>mindestens ein Fach ist </a:t>
            </a:r>
            <a:r>
              <a:rPr lang="de-DE" sz="3200" dirty="0">
                <a:solidFill>
                  <a:srgbClr val="C00000"/>
                </a:solidFill>
              </a:rPr>
              <a:t>Abitur-Prüfungsfach</a:t>
            </a:r>
            <a:r>
              <a:rPr lang="de-DE" sz="3200" b="1" dirty="0">
                <a:solidFill>
                  <a:srgbClr val="C00000"/>
                </a:solidFill>
              </a:rPr>
              <a:t>!!!</a:t>
            </a:r>
            <a:endParaRPr lang="de-DE" sz="3200" b="1" dirty="0">
              <a:solidFill>
                <a:srgbClr val="C0000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de-DE" sz="3200" dirty="0"/>
              <a:t>Seminarfach </a:t>
            </a:r>
            <a:r>
              <a:rPr lang="de-DE" sz="3200" dirty="0"/>
              <a:t>(wissenschaftspropädeutisches Arbeiten</a:t>
            </a:r>
            <a:r>
              <a:rPr lang="de-DE" sz="3200" dirty="0"/>
              <a:t>) 2 </a:t>
            </a:r>
            <a:r>
              <a:rPr lang="de-DE" sz="3200" dirty="0" err="1" smtClean="0"/>
              <a:t>WStd</a:t>
            </a:r>
            <a:r>
              <a:rPr lang="de-DE" sz="3200" dirty="0" smtClean="0"/>
              <a:t>.</a:t>
            </a:r>
            <a:endParaRPr lang="de-DE" sz="3200" dirty="0"/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de-DE" sz="3200" dirty="0"/>
              <a:t>Profilfach-Unterricht in fester Profilgruppe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de-DE" sz="3200" dirty="0"/>
              <a:t>Profiltage: </a:t>
            </a:r>
            <a:r>
              <a:rPr lang="de-DE" sz="3200" dirty="0"/>
              <a:t>Montag und Donnerstag</a:t>
            </a:r>
            <a:endParaRPr lang="de-DE" sz="3200" dirty="0"/>
          </a:p>
        </p:txBody>
      </p:sp>
      <p:pic>
        <p:nvPicPr>
          <p:cNvPr id="2050" name="Grafik 1">
            <a:extLst>
              <a:ext uri="{FF2B5EF4-FFF2-40B4-BE49-F238E27FC236}">
                <a16:creationId xmlns:a16="http://schemas.microsoft.com/office/drawing/2014/main" id="{24F88B8D-5AF2-43C9-9D5B-D752365B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9616530" y="258599"/>
            <a:ext cx="7794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9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70856" y="188640"/>
            <a:ext cx="8229600" cy="1143000"/>
          </a:xfrm>
        </p:spPr>
        <p:txBody>
          <a:bodyPr vert="horz" lIns="54000" tIns="45720" rIns="91440" bIns="45720" rtlCol="0" anchor="ctr">
            <a:normAutofit/>
          </a:bodyPr>
          <a:lstStyle/>
          <a:p>
            <a:r>
              <a:rPr lang="de-DE" sz="3600" b="1" dirty="0" smtClean="0"/>
              <a:t>Anforderungsniveau und Aufgabenfelder </a:t>
            </a:r>
            <a:endParaRPr lang="de-DE" sz="3600" b="1" dirty="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2063551" y="1196753"/>
            <a:ext cx="8616183" cy="606"/>
          </a:xfrm>
          <a:prstGeom prst="line">
            <a:avLst/>
          </a:prstGeom>
          <a:noFill/>
          <a:ln w="63500">
            <a:solidFill>
              <a:srgbClr val="B90703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063551" y="2813859"/>
            <a:ext cx="7030392" cy="329599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de-DE" sz="3200" b="1" dirty="0"/>
              <a:t>Sprachlich-literarisch-künstlerisches Aufgabenfeld:</a:t>
            </a:r>
            <a:br>
              <a:rPr lang="de-DE" sz="3200" b="1" dirty="0"/>
            </a:br>
            <a:r>
              <a:rPr lang="de-DE" sz="3200" dirty="0"/>
              <a:t>Deutsch, Fremdsprachen, </a:t>
            </a:r>
            <a:r>
              <a:rPr lang="de-DE" sz="3200" dirty="0" err="1" smtClean="0"/>
              <a:t>künstl</a:t>
            </a:r>
            <a:r>
              <a:rPr lang="de-DE" sz="3200" dirty="0" smtClean="0"/>
              <a:t>. </a:t>
            </a:r>
            <a:r>
              <a:rPr lang="de-DE" sz="3200" dirty="0"/>
              <a:t>Fächer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de-DE" sz="3200" b="1" dirty="0"/>
              <a:t>Gesellschaftswissenschaftliches Aufgabenfeld:</a:t>
            </a:r>
            <a:br>
              <a:rPr lang="de-DE" sz="3200" b="1" dirty="0"/>
            </a:br>
            <a:r>
              <a:rPr lang="de-DE" sz="3200" dirty="0"/>
              <a:t>Geschichte, Geographie, PGW, </a:t>
            </a:r>
            <a:r>
              <a:rPr lang="de-DE" sz="3200" dirty="0">
                <a:solidFill>
                  <a:schemeClr val="accent1"/>
                </a:solidFill>
              </a:rPr>
              <a:t>Wirtschaft</a:t>
            </a:r>
            <a:r>
              <a:rPr lang="de-DE" sz="3200" dirty="0"/>
              <a:t>, Religion, Philosophie</a:t>
            </a: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A50021"/>
              </a:buClr>
              <a:buFont typeface="Wingdings" pitchFamily="2" charset="2"/>
              <a:buChar char="§"/>
            </a:pPr>
            <a:r>
              <a:rPr lang="de-DE" sz="3200" b="1" dirty="0"/>
              <a:t>Mathematisch-</a:t>
            </a:r>
            <a:r>
              <a:rPr lang="de-DE" sz="3200" b="1" dirty="0" err="1"/>
              <a:t>naturwissenschaftl</a:t>
            </a:r>
            <a:r>
              <a:rPr lang="de-DE" sz="3200" b="1" dirty="0"/>
              <a:t>.-technisches Aufgabenfeld: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3200" dirty="0"/>
              <a:t>Mathe, Physik, Biologie, Chemie, </a:t>
            </a:r>
            <a:r>
              <a:rPr lang="de-DE" sz="3200" dirty="0">
                <a:solidFill>
                  <a:schemeClr val="accent1"/>
                </a:solidFill>
              </a:rPr>
              <a:t>Informatik</a:t>
            </a:r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id="{38E04891-20E1-4F05-B78C-B70454B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12622" r="82616" b="12978"/>
          <a:stretch>
            <a:fillRect/>
          </a:stretch>
        </p:blipFill>
        <p:spPr bwMode="auto">
          <a:xfrm>
            <a:off x="9900273" y="248086"/>
            <a:ext cx="779462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81605" y="1735086"/>
            <a:ext cx="363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063551" y="1504604"/>
            <a:ext cx="7030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err="1" smtClean="0"/>
              <a:t>eA</a:t>
            </a:r>
            <a:r>
              <a:rPr lang="de-DE" sz="3200" dirty="0" smtClean="0"/>
              <a:t> = erhöhtes Anforderungsniveau</a:t>
            </a:r>
          </a:p>
          <a:p>
            <a:r>
              <a:rPr lang="de-DE" sz="3200" dirty="0" err="1" smtClean="0"/>
              <a:t>gA</a:t>
            </a:r>
            <a:r>
              <a:rPr lang="de-DE" sz="3200" dirty="0" smtClean="0"/>
              <a:t> = grundlegendes Anforderungsniveau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32156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Breitbild</PresentationFormat>
  <Paragraphs>162</Paragraphs>
  <Slides>20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Office Theme</vt:lpstr>
      <vt:lpstr> HERZLICH WILLKOMMEN zum Elternabend der 10. Klassen</vt:lpstr>
      <vt:lpstr>Profilinformation für die Eltern</vt:lpstr>
      <vt:lpstr>Was ist anders in der Oberstufe?</vt:lpstr>
      <vt:lpstr>Punkte und Klausuren</vt:lpstr>
      <vt:lpstr>Einfluss der Semesternoten auf das Abitur</vt:lpstr>
      <vt:lpstr>Ausgleich schlechter Noten</vt:lpstr>
      <vt:lpstr>Struktur der Studienstufe</vt:lpstr>
      <vt:lpstr>Profile</vt:lpstr>
      <vt:lpstr>Anforderungsniveau und Aufgabenfelder </vt:lpstr>
      <vt:lpstr>Kernfächer</vt:lpstr>
      <vt:lpstr>Wahlpflicht und Wahlfächer</vt:lpstr>
      <vt:lpstr>Belegauflagen (PFLICHT)</vt:lpstr>
      <vt:lpstr>Einbringungsauflagen</vt:lpstr>
      <vt:lpstr>Profile – profilgebende/profilbegleitende Fächer</vt:lpstr>
      <vt:lpstr>Profil- und Kurswahlen</vt:lpstr>
      <vt:lpstr>Folgen der Profil-/Kurswahl im Abitur</vt:lpstr>
      <vt:lpstr>Profilinformation für die Schüler</vt:lpstr>
      <vt:lpstr>Profilvorstellung</vt:lpstr>
      <vt:lpstr>Regeln für die Profil- und Kurseinteilung</vt:lpstr>
      <vt:lpstr>Profilbesetzung für das Abitur 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 S1</dc:title>
  <dc:creator>Meike Plehn</dc:creator>
  <cp:lastModifiedBy>Meike Plehn</cp:lastModifiedBy>
  <cp:revision>66</cp:revision>
  <dcterms:created xsi:type="dcterms:W3CDTF">2018-09-06T08:10:07Z</dcterms:created>
  <dcterms:modified xsi:type="dcterms:W3CDTF">2023-02-02T10:09:26Z</dcterms:modified>
</cp:coreProperties>
</file>